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0"/>
  </p:notesMasterIdLst>
  <p:sldIdLst>
    <p:sldId id="257" r:id="rId2"/>
    <p:sldId id="320" r:id="rId3"/>
    <p:sldId id="300" r:id="rId4"/>
    <p:sldId id="262" r:id="rId5"/>
    <p:sldId id="297" r:id="rId6"/>
    <p:sldId id="264" r:id="rId7"/>
    <p:sldId id="298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296" r:id="rId28"/>
    <p:sldId id="319" r:id="rId29"/>
  </p:sldIdLst>
  <p:sldSz cx="9144000" cy="5143500" type="screen16x9"/>
  <p:notesSz cx="6858000" cy="9144000"/>
  <p:embeddedFontLst>
    <p:embeddedFont>
      <p:font typeface="DM Sans" panose="020B0604020202020204" charset="0"/>
      <p:regular r:id="rId31"/>
      <p:bold r:id="rId32"/>
      <p:italic r:id="rId33"/>
      <p:boldItalic r:id="rId34"/>
    </p:embeddedFont>
    <p:embeddedFont>
      <p:font typeface="Roboto Condensed Light" panose="020B0604020202020204" charset="0"/>
      <p:regular r:id="rId35"/>
      <p:italic r:id="rId36"/>
    </p:embeddedFont>
    <p:embeddedFont>
      <p:font typeface="Monaco" panose="020B0500000000000000" pitchFamily="34" charset="0"/>
      <p:regular r:id="rId37"/>
    </p:embeddedFont>
    <p:embeddedFont>
      <p:font typeface="Oswald" panose="020B0604020202020204" charset="0"/>
      <p:regular r:id="rId38"/>
      <p:bold r:id="rId39"/>
    </p:embeddedFont>
    <p:embeddedFont>
      <p:font typeface="B Zar" panose="00000400000000000000" pitchFamily="2" charset="-78"/>
      <p:regular r:id="rId40"/>
      <p:bold r:id="rId41"/>
    </p:embeddedFont>
    <p:embeddedFont>
      <p:font typeface="Noto Sans" panose="020B050204050402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>
          <p15:clr>
            <a:srgbClr val="9AA0A6"/>
          </p15:clr>
        </p15:guide>
        <p15:guide id="2" orient="horz" pos="73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6D4B81-0FBA-4C50-80BB-CC9D2D82633F}">
  <a:tblStyle styleId="{806D4B81-0FBA-4C50-80BB-CC9D2D8263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816" y="120"/>
      </p:cViewPr>
      <p:guideLst>
        <p:guide orient="horz" pos="601"/>
        <p:guide orient="horz" pos="7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91f73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91f73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38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39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300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78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081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5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46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06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67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49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91f73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91f73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581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5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523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64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92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91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55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80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67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01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80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02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e91f73e2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e91f73e2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23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9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584063" y="1543600"/>
            <a:ext cx="23373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1584063" y="1938600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 idx="2"/>
          </p:nvPr>
        </p:nvSpPr>
        <p:spPr>
          <a:xfrm>
            <a:off x="5704788" y="1543600"/>
            <a:ext cx="2340900" cy="3918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3"/>
          </p:nvPr>
        </p:nvSpPr>
        <p:spPr>
          <a:xfrm>
            <a:off x="5704788" y="1938600"/>
            <a:ext cx="23409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4"/>
          </p:nvPr>
        </p:nvSpPr>
        <p:spPr>
          <a:xfrm>
            <a:off x="3644425" y="3290400"/>
            <a:ext cx="2337300" cy="3933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5"/>
          </p:nvPr>
        </p:nvSpPr>
        <p:spPr>
          <a:xfrm>
            <a:off x="3644425" y="3682009"/>
            <a:ext cx="23373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bg>
      <p:bgPr>
        <a:gradFill>
          <a:gsLst>
            <a:gs pos="0">
              <a:schemeClr val="accent3"/>
            </a:gs>
            <a:gs pos="44000">
              <a:schemeClr val="accent4"/>
            </a:gs>
            <a:gs pos="100000">
              <a:schemeClr val="accent5"/>
            </a:gs>
          </a:gsLst>
          <a:lin ang="2698631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2">
    <p:bg>
      <p:bgPr>
        <a:gradFill>
          <a:gsLst>
            <a:gs pos="0">
              <a:schemeClr val="accent2"/>
            </a:gs>
            <a:gs pos="36000">
              <a:schemeClr val="accent4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8" r:id="rId4"/>
    <p:sldLayoutId id="2147483666" r:id="rId5"/>
    <p:sldLayoutId id="2147483671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web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web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web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D5BE7-45DD-5A24-0D71-EB5EF1AD4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25" y="1571415"/>
            <a:ext cx="3391975" cy="3391975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9" name="Google Shape;344;p34">
            <a:extLst>
              <a:ext uri="{FF2B5EF4-FFF2-40B4-BE49-F238E27FC236}">
                <a16:creationId xmlns:a16="http://schemas.microsoft.com/office/drawing/2014/main" id="{89661C12-BF8B-5136-9613-B49E482C1A06}"/>
              </a:ext>
            </a:extLst>
          </p:cNvPr>
          <p:cNvSpPr/>
          <p:nvPr/>
        </p:nvSpPr>
        <p:spPr>
          <a:xfrm>
            <a:off x="326225" y="257019"/>
            <a:ext cx="5138631" cy="1203560"/>
          </a:xfrm>
          <a:prstGeom prst="roundRect">
            <a:avLst>
              <a:gd name="adj" fmla="val 11903"/>
            </a:avLst>
          </a:prstGeom>
          <a:solidFill>
            <a:schemeClr val="accent4"/>
          </a:solid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/>
            <a:r>
              <a:rPr lang="fa-IR" sz="3200" b="1" dirty="0">
                <a:solidFill>
                  <a:schemeClr val="tx1"/>
                </a:solidFill>
                <a:effectLst/>
                <a:cs typeface="B Zar" panose="00000400000000000000" pitchFamily="2" charset="-78"/>
              </a:rPr>
              <a:t>دومین دورهمی گروه کاربران لینوکس تعبیه شده </a:t>
            </a:r>
            <a:r>
              <a:rPr lang="en-US" sz="3200" b="1" dirty="0">
                <a:solidFill>
                  <a:schemeClr val="tx1"/>
                </a:solidFill>
                <a:effectLst/>
                <a:cs typeface="B Zar" panose="00000400000000000000" pitchFamily="2" charset="-78"/>
              </a:rPr>
              <a:t>E-LUG )</a:t>
            </a:r>
            <a:r>
              <a:rPr lang="fa-IR" sz="3200" b="1" dirty="0">
                <a:solidFill>
                  <a:schemeClr val="tx1"/>
                </a:solidFill>
                <a:effectLst/>
                <a:cs typeface="B Zar" panose="00000400000000000000" pitchFamily="2" charset="-78"/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/>
                <a:cs typeface="B Zar" panose="00000400000000000000" pitchFamily="2" charset="-78"/>
              </a:rPr>
              <a:t>(</a:t>
            </a:r>
          </a:p>
        </p:txBody>
      </p:sp>
      <p:sp>
        <p:nvSpPr>
          <p:cNvPr id="10" name="Google Shape;369;p36">
            <a:extLst>
              <a:ext uri="{FF2B5EF4-FFF2-40B4-BE49-F238E27FC236}">
                <a16:creationId xmlns:a16="http://schemas.microsoft.com/office/drawing/2014/main" id="{11A75F4F-550C-48A4-53C3-4A50A77C1818}"/>
              </a:ext>
            </a:extLst>
          </p:cNvPr>
          <p:cNvSpPr/>
          <p:nvPr/>
        </p:nvSpPr>
        <p:spPr>
          <a:xfrm>
            <a:off x="714387" y="1704109"/>
            <a:ext cx="3594900" cy="297762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19050" dir="5400000" algn="bl" rotWithShape="0">
              <a:srgbClr val="98FAFC">
                <a:alpha val="6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9;p30"/>
          <p:cNvSpPr txBox="1">
            <a:spLocks/>
          </p:cNvSpPr>
          <p:nvPr/>
        </p:nvSpPr>
        <p:spPr>
          <a:xfrm>
            <a:off x="714387" y="1704108"/>
            <a:ext cx="3594900" cy="29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 rtl="1"/>
            <a:r>
              <a:rPr lang="en-US" sz="1800" smtClean="0">
                <a:solidFill>
                  <a:schemeClr val="accent1"/>
                </a:solidFill>
                <a:cs typeface="B Zar" panose="00000400000000000000" pitchFamily="2" charset="-78"/>
              </a:rPr>
              <a:t/>
            </a:r>
            <a:br>
              <a:rPr lang="en-US" sz="1800" smtClean="0">
                <a:solidFill>
                  <a:schemeClr val="accent1"/>
                </a:solidFill>
                <a:cs typeface="B Zar" panose="00000400000000000000" pitchFamily="2" charset="-78"/>
              </a:rPr>
            </a:br>
            <a:r>
              <a:rPr lang="en-US" sz="1800" smtClean="0">
                <a:solidFill>
                  <a:schemeClr val="accent1"/>
                </a:solidFill>
                <a:cs typeface="B Zar" panose="00000400000000000000" pitchFamily="2" charset="-78"/>
              </a:rPr>
              <a:t/>
            </a:r>
            <a:br>
              <a:rPr lang="en-US" sz="1800" smtClean="0">
                <a:solidFill>
                  <a:schemeClr val="accent1"/>
                </a:solidFill>
                <a:cs typeface="B Zar" panose="00000400000000000000" pitchFamily="2" charset="-78"/>
              </a:rPr>
            </a:br>
            <a:r>
              <a:rPr lang="en-US" sz="1800" smtClean="0">
                <a:solidFill>
                  <a:schemeClr val="accent1"/>
                </a:solidFill>
                <a:cs typeface="B Zar" panose="00000400000000000000" pitchFamily="2" charset="-78"/>
              </a:rPr>
              <a:t/>
            </a:r>
            <a:br>
              <a:rPr lang="en-US" sz="1800" smtClean="0">
                <a:solidFill>
                  <a:schemeClr val="accent1"/>
                </a:solidFill>
                <a:cs typeface="B Zar" panose="00000400000000000000" pitchFamily="2" charset="-78"/>
              </a:rPr>
            </a:br>
            <a:r>
              <a:rPr lang="en-US" sz="18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Rust</a:t>
            </a:r>
            <a:r>
              <a:rPr lang="en-US" sz="180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Embedded System</a:t>
            </a:r>
            <a:br>
              <a:rPr lang="en-US" sz="180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80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(Advantages &amp; Applications)</a:t>
            </a:r>
            <a:r>
              <a:rPr lang="en-US" sz="1800" smtClean="0"/>
              <a:t/>
            </a:r>
            <a:br>
              <a:rPr lang="en-US" sz="1800" smtClean="0"/>
            </a:br>
            <a:r>
              <a:rPr lang="en-US" sz="3600" smtClean="0"/>
              <a:t/>
            </a:r>
            <a:br>
              <a:rPr lang="en-US" sz="3600" smtClean="0"/>
            </a:br>
            <a:r>
              <a:rPr lang="en-US" sz="140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By: M. Moslemi AbarGhan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smtClean="0">
                <a:solidFill>
                  <a:schemeClr val="accent1"/>
                </a:solidFill>
                <a:cs typeface="B Zar" panose="00000400000000000000" pitchFamily="2" charset="-78"/>
              </a:rPr>
              <a:t/>
            </a:r>
            <a:br>
              <a:rPr lang="en-US" sz="3600" smtClean="0">
                <a:solidFill>
                  <a:schemeClr val="accent1"/>
                </a:solidFill>
                <a:cs typeface="B Zar" panose="00000400000000000000" pitchFamily="2" charset="-78"/>
              </a:rPr>
            </a:br>
            <a:endParaRPr lang="en-US" sz="3200" dirty="0"/>
          </a:p>
        </p:txBody>
      </p:sp>
      <p:sp>
        <p:nvSpPr>
          <p:cNvPr id="13" name="Google Shape;230;p30"/>
          <p:cNvSpPr txBox="1">
            <a:spLocks/>
          </p:cNvSpPr>
          <p:nvPr/>
        </p:nvSpPr>
        <p:spPr>
          <a:xfrm>
            <a:off x="890713" y="4681730"/>
            <a:ext cx="3242248" cy="46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M Sans"/>
              <a:buAutoNum type="arabicPeriod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 rtl="1">
              <a:buFont typeface="DM Sans"/>
              <a:buNone/>
            </a:pPr>
            <a:r>
              <a:rPr lang="fa-IR" b="1" smtClean="0">
                <a:cs typeface="B Zar" panose="00000400000000000000" pitchFamily="2" charset="-78"/>
              </a:rPr>
              <a:t>28 فروردین ماه 1403</a:t>
            </a:r>
            <a:endParaRPr lang="fa-IR" b="1" dirty="0">
              <a:cs typeface="B Zar" panose="00000400000000000000" pitchFamily="2" charset="-78"/>
            </a:endParaRPr>
          </a:p>
        </p:txBody>
      </p:sp>
      <p:grpSp>
        <p:nvGrpSpPr>
          <p:cNvPr id="14" name="Google Shape;370;p36"/>
          <p:cNvGrpSpPr/>
          <p:nvPr/>
        </p:nvGrpSpPr>
        <p:grpSpPr>
          <a:xfrm rot="5400000">
            <a:off x="7041681" y="-1154210"/>
            <a:ext cx="959680" cy="3741186"/>
            <a:chOff x="7557897" y="2608992"/>
            <a:chExt cx="429195" cy="1673160"/>
          </a:xfrm>
        </p:grpSpPr>
        <p:sp>
          <p:nvSpPr>
            <p:cNvPr id="15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Zero-cost Abstractions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allows developers to write high-level code without incurring runtime overhead, thanks to its emphasis on zero-cost abstractions.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3788"/>
            <a:ext cx="3846226" cy="22951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2" y="2103943"/>
            <a:ext cx="3370433" cy="24249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63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Zero-cost Abstractions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Rust's zero-cost abstractions allow developers to write high-level code without incurring runtime overhead, which is important for embedded systems where efficiency is paramount.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28603"/>
            <a:ext cx="8206956" cy="25302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main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 {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let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result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10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+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add_numbers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20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, 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30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);  </a:t>
            </a:r>
            <a:r>
              <a:rPr lang="en-US" sz="1000" dirty="0">
                <a:solidFill>
                  <a:srgbClr val="008000"/>
                </a:solidFill>
                <a:latin typeface="Monaco" panose="020B0500000000000000" pitchFamily="34" charset="0"/>
              </a:rPr>
              <a:t>// No runtime overhead for the function call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println!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Monaco" panose="020B0500000000000000" pitchFamily="34" charset="0"/>
              </a:rPr>
              <a:t>"Result: {}"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result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/>
            </a:r>
            <a:b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</a:b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add_numbers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: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i32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b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: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i32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-&gt;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i32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{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a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+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b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708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Static Typing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69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Static Typing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is a statically typed language, which means that it checks your program's types at compile-time. But unlike other such languages, it also features a powerful feature called type inference that makes Rust more convenient and easier to use.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26" y="2276424"/>
            <a:ext cx="4492903" cy="22090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5024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Static Typing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Rust's strong static typing system helps catch errors at compile-time, reducing the likelihood of runtime errors in embedded systems.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28603"/>
            <a:ext cx="8206956" cy="25302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main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 {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let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x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: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i32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Monaco" panose="020B0500000000000000" pitchFamily="34" charset="0"/>
              </a:rPr>
              <a:t>"hello"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;  </a:t>
            </a:r>
            <a:r>
              <a:rPr lang="en-US" sz="1000" dirty="0">
                <a:solidFill>
                  <a:srgbClr val="008000"/>
                </a:solidFill>
                <a:latin typeface="Monaco" panose="020B0500000000000000" pitchFamily="34" charset="0"/>
              </a:rPr>
              <a:t>// This will cause a compile-time error due to type mismatch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  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println!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Monaco" panose="020B0500000000000000" pitchFamily="34" charset="0"/>
              </a:rPr>
              <a:t>"x: {}"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,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x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93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 Runtime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29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 Runtime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makes better sense to achieve more performance and energy saving by it’s minimal runtime.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13" y="2057055"/>
            <a:ext cx="3587129" cy="23914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808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 Runtime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Rust's minimal runtime makes it suitable for embedded systems with limited resources, as it doesn't require a large runtime environment like some other languages.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54" y="2183941"/>
            <a:ext cx="2049928" cy="23441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19993"/>
            <a:ext cx="3680085" cy="22080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6175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Cargo Package Manager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0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Cargo Package Manager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comes with Cargo, a powerful package manager and build system that simplifies dependency management and project.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18" y="1946638"/>
            <a:ext cx="2141517" cy="25018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Contents of </a:t>
            </a:r>
            <a:r>
              <a:rPr lang="en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his</a:t>
            </a:r>
            <a:r>
              <a:rPr lang="en" sz="3200" dirty="0" smtClean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Presentation</a:t>
            </a:r>
            <a:endParaRPr sz="3200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720000" y="1112200"/>
            <a:ext cx="77040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endParaRPr lang="en" dirty="0" smtClean="0"/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Memory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Safety</a:t>
            </a:r>
          </a:p>
          <a:p>
            <a:pPr lvl="0">
              <a:buClr>
                <a:schemeClr val="dk1"/>
              </a:buClr>
            </a:pP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Concurrency and Asynchronous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Programming</a:t>
            </a:r>
          </a:p>
          <a:p>
            <a:pPr lvl="0">
              <a:buClr>
                <a:schemeClr val="dk1"/>
              </a:buClr>
            </a:pP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Zero-cost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Abstractions</a:t>
            </a:r>
          </a:p>
          <a:p>
            <a:pPr lvl="0">
              <a:buClr>
                <a:schemeClr val="dk1"/>
              </a:buClr>
            </a:pP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Static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Typing</a:t>
            </a:r>
          </a:p>
          <a:p>
            <a:pPr lvl="0">
              <a:buClr>
                <a:schemeClr val="dk1"/>
              </a:buClr>
            </a:pP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Runtime</a:t>
            </a:r>
          </a:p>
          <a:p>
            <a:pPr lvl="0">
              <a:buClr>
                <a:schemeClr val="dk1"/>
              </a:buClr>
            </a:pPr>
            <a:endParaRPr lang="en-US" i="1" dirty="0">
              <a:solidFill>
                <a:schemeClr val="hlink"/>
              </a:solidFill>
              <a:uFill>
                <a:noFill/>
              </a:uFill>
              <a:latin typeface="Calibri Light" panose="020F0302020204030204" pitchFamily="34" charset="0"/>
              <a:cs typeface="Calibri Light" panose="020F0302020204030204" pitchFamily="34" charset="0"/>
              <a:hlinkClick r:id="" action="ppaction://noaction"/>
            </a:endParaRPr>
          </a:p>
          <a:p>
            <a:pPr lvl="0">
              <a:buClr>
                <a:schemeClr val="dk1"/>
              </a:buClr>
            </a:pPr>
            <a:r>
              <a:rPr lang="en" i="1" dirty="0" smtClean="0">
                <a:solidFill>
                  <a:schemeClr val="hlink"/>
                </a:solidFill>
                <a:uFill>
                  <a:noFill/>
                </a:uFill>
                <a:latin typeface="Calibri Light" panose="020F0302020204030204" pitchFamily="34" charset="0"/>
                <a:cs typeface="Calibri Light" panose="020F0302020204030204" pitchFamily="34" charset="0"/>
                <a:hlinkClick r:id="" action="ppaction://noaction"/>
              </a:rPr>
              <a:t>Instructions </a:t>
            </a:r>
            <a:r>
              <a:rPr lang="en" i="1" dirty="0">
                <a:solidFill>
                  <a:schemeClr val="hlink"/>
                </a:solidFill>
                <a:uFill>
                  <a:noFill/>
                </a:uFill>
                <a:latin typeface="Calibri Light" panose="020F0302020204030204" pitchFamily="34" charset="0"/>
                <a:cs typeface="Calibri Light" panose="020F0302020204030204" pitchFamily="34" charset="0"/>
                <a:hlinkClick r:id="" action="ppaction://noaction"/>
              </a:rPr>
              <a:t>for use</a:t>
            </a:r>
            <a:r>
              <a:rPr lang="en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lvl="0">
              <a:buClr>
                <a:schemeClr val="dk1"/>
              </a:buClr>
            </a:pPr>
            <a:endParaRPr lang="en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Cargo Package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Manager</a:t>
            </a:r>
          </a:p>
          <a:p>
            <a:pPr lvl="0">
              <a:buClr>
                <a:schemeClr val="dk1"/>
              </a:buClr>
            </a:pP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Integration with </a:t>
            </a:r>
            <a:r>
              <a:rPr lang="en-US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  <a:p>
            <a:pPr lvl="0">
              <a:buClr>
                <a:schemeClr val="dk1"/>
              </a:buClr>
            </a:pPr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Unsafe Code</a:t>
            </a:r>
            <a:endParaRPr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681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Cargo Package Manager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Rust's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Cargo build system simplifies dependency management and project configuration, making it easier to manage complex embedded systems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projects.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16" y="2060980"/>
            <a:ext cx="6086554" cy="24614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02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Integration with C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468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Integration with C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code inside a C or C++ project mostly consists of two 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parts:</a:t>
            </a:r>
          </a:p>
          <a:p>
            <a:r>
              <a:rPr lang="en-US" sz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1) Creating </a:t>
            </a:r>
            <a:r>
              <a:rPr lang="en-US" sz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C-friendly API in Rust</a:t>
            </a:r>
          </a:p>
          <a:p>
            <a:pPr lvl="1"/>
            <a:r>
              <a:rPr lang="en-US" sz="12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2) Embedding </a:t>
            </a:r>
            <a:r>
              <a:rPr lang="en-US" sz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your Rust project into an external build system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49" y="2129846"/>
            <a:ext cx="3443740" cy="2399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3185"/>
            <a:ext cx="3207895" cy="21857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502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Integration with C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can easily integrate with existing C code, which is commonly used in embedded systems development, allowing developers to leverage existing libraries and infrastructure.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28603"/>
            <a:ext cx="8206956" cy="25302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extern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crate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libc;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/>
            </a:r>
            <a:b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</a:b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main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 {</a:t>
            </a:r>
          </a:p>
          <a:p>
            <a:pPr marL="0" indent="0"/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unsafe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{</a:t>
            </a:r>
          </a:p>
          <a:p>
            <a:pPr marL="0" indent="0"/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Monaco" panose="020B0500000000000000" pitchFamily="34" charset="0"/>
              </a:rPr>
              <a:t>// Call a C function from Rust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   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libc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::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puts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Monaco" panose="020B0500000000000000" pitchFamily="34" charset="0"/>
              </a:rPr>
              <a:t>"Hello from C"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}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60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Unsafe Code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38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Unsafe Code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allows writing unsafe code when necessary for performance or interfacing with low-level systems, but provides tools to encapsulate and isolate unsafe operations.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19" y="2060980"/>
            <a:ext cx="4728318" cy="24749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456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Unsafe Code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While unsafe code should be used judiciously, Rust allows developers to write low-level code when necessary for interacting with hardware or optimizing performance in embedded systems.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28603"/>
            <a:ext cx="8206956" cy="25302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main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 {</a:t>
            </a:r>
          </a:p>
          <a:p>
            <a:pPr marL="0" indent="0"/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let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mut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data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[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0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u8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; 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10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];</a:t>
            </a:r>
          </a:p>
          <a:p>
            <a:pPr marL="0" indent="0"/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unsafe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{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Monaco" panose="020B0500000000000000" pitchFamily="34" charset="0"/>
              </a:rPr>
              <a:t>// Perform unsafe operations such as dereferencing raw pointers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   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*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data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as_mut_ptr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offset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15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98658"/>
                </a:solidFill>
                <a:latin typeface="Monaco" panose="020B0500000000000000" pitchFamily="34" charset="0"/>
              </a:rPr>
              <a:t>42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}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79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283" name="Google Shape;283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2327;p49">
            <a:extLst>
              <a:ext uri="{FF2B5EF4-FFF2-40B4-BE49-F238E27FC236}">
                <a16:creationId xmlns:a16="http://schemas.microsoft.com/office/drawing/2014/main" id="{AEA7CE39-B132-A70D-D5B6-E40E32DD283F}"/>
              </a:ext>
            </a:extLst>
          </p:cNvPr>
          <p:cNvSpPr txBox="1">
            <a:spLocks/>
          </p:cNvSpPr>
          <p:nvPr/>
        </p:nvSpPr>
        <p:spPr>
          <a:xfrm>
            <a:off x="1805931" y="1289594"/>
            <a:ext cx="5470876" cy="297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US" sz="3200" i="1" dirty="0" smtClean="0">
              <a:solidFill>
                <a:schemeClr val="bg2">
                  <a:lumMod val="60000"/>
                  <a:lumOff val="40000"/>
                </a:schemeClr>
              </a:solidFill>
              <a:latin typeface="Calibri Light" panose="020F0302020204030204" pitchFamily="34" charset="0"/>
              <a:ea typeface="Noto Sans" panose="020B0502040504020204" pitchFamily="34" charset="0"/>
              <a:cs typeface="Calibri Light" panose="020F0302020204030204" pitchFamily="34" charset="0"/>
            </a:endParaRPr>
          </a:p>
          <a:p>
            <a:endParaRPr lang="en-US" sz="3200" i="1" dirty="0">
              <a:solidFill>
                <a:schemeClr val="bg2">
                  <a:lumMod val="60000"/>
                  <a:lumOff val="40000"/>
                </a:schemeClr>
              </a:solidFill>
              <a:latin typeface="Calibri Light" panose="020F0302020204030204" pitchFamily="34" charset="0"/>
              <a:ea typeface="Noto Sans" panose="020B0502040504020204" pitchFamily="34" charset="0"/>
              <a:cs typeface="Calibri Light" panose="020F0302020204030204" pitchFamily="34" charset="0"/>
            </a:endParaRPr>
          </a:p>
          <a:p>
            <a:endParaRPr lang="en-US" sz="3200" i="1" dirty="0" smtClean="0">
              <a:solidFill>
                <a:schemeClr val="bg2">
                  <a:lumMod val="60000"/>
                  <a:lumOff val="40000"/>
                </a:schemeClr>
              </a:solidFill>
              <a:latin typeface="Calibri Light" panose="020F0302020204030204" pitchFamily="34" charset="0"/>
              <a:ea typeface="Noto Sans" panose="020B0502040504020204" pitchFamily="34" charset="0"/>
              <a:cs typeface="Calibri Light" panose="020F0302020204030204" pitchFamily="34" charset="0"/>
            </a:endParaRPr>
          </a:p>
          <a:p>
            <a:endParaRPr lang="en-US" sz="3200" i="1" dirty="0">
              <a:solidFill>
                <a:schemeClr val="bg2">
                  <a:lumMod val="60000"/>
                  <a:lumOff val="40000"/>
                </a:schemeClr>
              </a:solidFill>
              <a:latin typeface="Calibri Light" panose="020F0302020204030204" pitchFamily="34" charset="0"/>
              <a:ea typeface="Noto Sans" panose="020B0502040504020204" pitchFamily="34" charset="0"/>
              <a:cs typeface="Calibri Light" panose="020F0302020204030204" pitchFamily="34" charset="0"/>
            </a:endParaRPr>
          </a:p>
          <a:p>
            <a:endParaRPr lang="en-US" sz="3200" i="1" dirty="0">
              <a:solidFill>
                <a:schemeClr val="bg2">
                  <a:lumMod val="60000"/>
                  <a:lumOff val="40000"/>
                </a:schemeClr>
              </a:solidFill>
              <a:latin typeface="Calibri Light" panose="020F0302020204030204" pitchFamily="34" charset="0"/>
              <a:ea typeface="Noto Sans" panose="020B0502040504020204" pitchFamily="34" charset="0"/>
              <a:cs typeface="Calibri Light" panose="020F0302020204030204" pitchFamily="34" charset="0"/>
            </a:endParaRPr>
          </a:p>
          <a:p>
            <a:r>
              <a:rPr lang="en-US" sz="3200" i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Noto Sans" panose="020B0502040504020204" pitchFamily="34" charset="0"/>
                <a:cs typeface="Calibri Light" panose="020F0302020204030204" pitchFamily="34" charset="0"/>
              </a:rPr>
              <a:t>- www.Wikipedia.org</a:t>
            </a:r>
            <a:r>
              <a:rPr lang="en-US" sz="3200" i="1" dirty="0">
                <a:latin typeface="Calibri Light" panose="020F0302020204030204" pitchFamily="34" charset="0"/>
                <a:ea typeface="Noto Sans" panose="020B0502040504020204" pitchFamily="34" charset="0"/>
                <a:cs typeface="Calibri Light" panose="020F0302020204030204" pitchFamily="34" charset="0"/>
              </a:rPr>
              <a:t/>
            </a:r>
            <a:br>
              <a:rPr lang="en-US" sz="3200" i="1" dirty="0">
                <a:latin typeface="Calibri Light" panose="020F0302020204030204" pitchFamily="34" charset="0"/>
                <a:ea typeface="Noto Sans" panose="020B0502040504020204" pitchFamily="34" charset="0"/>
                <a:cs typeface="Calibri Light" panose="020F0302020204030204" pitchFamily="34" charset="0"/>
              </a:rPr>
            </a:br>
            <a:endParaRPr lang="en-US" sz="3200" b="1" i="1" dirty="0">
              <a:latin typeface="Calibri Light" panose="020F0302020204030204" pitchFamily="34" charset="0"/>
              <a:ea typeface="Noto Sans" panose="020B050204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Google Shape;386;p36"/>
          <p:cNvSpPr txBox="1">
            <a:spLocks noGrp="1"/>
          </p:cNvSpPr>
          <p:nvPr>
            <p:ph type="title" idx="4294967295"/>
          </p:nvPr>
        </p:nvSpPr>
        <p:spPr>
          <a:xfrm>
            <a:off x="1954923" y="539500"/>
            <a:ext cx="5257451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40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  <a:endParaRPr sz="4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6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283" name="Google Shape;283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91A3E-CCE4-C96E-18E7-F61A3F4E8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97" y="3493075"/>
            <a:ext cx="548640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5610EB-7E23-9A61-3B9F-86035B73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599" y="3493075"/>
            <a:ext cx="548640" cy="548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45A97E-9AE2-6947-68F6-C5736673E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132" y="3493075"/>
            <a:ext cx="548640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22C046-D51D-81D1-E668-F392987A7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795" y="3493075"/>
            <a:ext cx="548640" cy="548640"/>
          </a:xfrm>
          <a:prstGeom prst="rect">
            <a:avLst/>
          </a:prstGeom>
        </p:spPr>
      </p:pic>
      <p:sp>
        <p:nvSpPr>
          <p:cNvPr id="18" name="Google Shape;2327;p49">
            <a:extLst>
              <a:ext uri="{FF2B5EF4-FFF2-40B4-BE49-F238E27FC236}">
                <a16:creationId xmlns:a16="http://schemas.microsoft.com/office/drawing/2014/main" id="{AEA7CE39-B132-A70D-D5B6-E40E32DD283F}"/>
              </a:ext>
            </a:extLst>
          </p:cNvPr>
          <p:cNvSpPr txBox="1">
            <a:spLocks/>
          </p:cNvSpPr>
          <p:nvPr/>
        </p:nvSpPr>
        <p:spPr>
          <a:xfrm>
            <a:off x="2430000" y="1281304"/>
            <a:ext cx="4284000" cy="98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sz="5400" b="1" dirty="0">
                <a:cs typeface="B Zar" panose="00000400000000000000" pitchFamily="2" charset="-78"/>
              </a:rPr>
              <a:t>با تشکر</a:t>
            </a:r>
            <a:endParaRPr lang="en-US" sz="5400" b="1" dirty="0">
              <a:cs typeface="B Zar" panose="00000400000000000000" pitchFamily="2" charset="-78"/>
            </a:endParaRPr>
          </a:p>
        </p:txBody>
      </p:sp>
      <p:sp>
        <p:nvSpPr>
          <p:cNvPr id="19" name="Google Shape;2292;p47">
            <a:extLst>
              <a:ext uri="{FF2B5EF4-FFF2-40B4-BE49-F238E27FC236}">
                <a16:creationId xmlns:a16="http://schemas.microsoft.com/office/drawing/2014/main" id="{96AE4D18-917E-20B9-571C-554D1A31B36B}"/>
              </a:ext>
            </a:extLst>
          </p:cNvPr>
          <p:cNvSpPr txBox="1">
            <a:spLocks/>
          </p:cNvSpPr>
          <p:nvPr/>
        </p:nvSpPr>
        <p:spPr>
          <a:xfrm>
            <a:off x="4143474" y="3048916"/>
            <a:ext cx="269524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r" rtl="1"/>
            <a:r>
              <a:rPr lang="fa-IR" b="1" dirty="0">
                <a:cs typeface="B Zar" panose="00000400000000000000" pitchFamily="2" charset="-78"/>
              </a:rPr>
              <a:t>ما را در شبکه های اجتماعی دنبال کنید:</a:t>
            </a:r>
            <a:endParaRPr lang="en-US" b="1" dirty="0">
              <a:cs typeface="B Zar" panose="00000400000000000000" pitchFamily="2" charset="-78"/>
            </a:endParaRPr>
          </a:p>
        </p:txBody>
      </p:sp>
      <p:sp>
        <p:nvSpPr>
          <p:cNvPr id="20" name="Google Shape;548;p40">
            <a:extLst>
              <a:ext uri="{FF2B5EF4-FFF2-40B4-BE49-F238E27FC236}">
                <a16:creationId xmlns:a16="http://schemas.microsoft.com/office/drawing/2014/main" id="{580BF4C8-2934-240C-AF9F-9565C6676369}"/>
              </a:ext>
            </a:extLst>
          </p:cNvPr>
          <p:cNvSpPr/>
          <p:nvPr/>
        </p:nvSpPr>
        <p:spPr>
          <a:xfrm>
            <a:off x="1939698" y="2885207"/>
            <a:ext cx="5126120" cy="1375438"/>
          </a:xfrm>
          <a:prstGeom prst="roundRect">
            <a:avLst>
              <a:gd name="adj" fmla="val 11903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552;p40">
            <a:extLst>
              <a:ext uri="{FF2B5EF4-FFF2-40B4-BE49-F238E27FC236}">
                <a16:creationId xmlns:a16="http://schemas.microsoft.com/office/drawing/2014/main" id="{CB804A7D-355A-156B-D22F-220A59E563A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3948" r="23427"/>
          <a:stretch/>
        </p:blipFill>
        <p:spPr>
          <a:xfrm>
            <a:off x="2217524" y="2803928"/>
            <a:ext cx="1661415" cy="1775918"/>
          </a:xfrm>
          <a:prstGeom prst="roundRect">
            <a:avLst>
              <a:gd name="adj" fmla="val 10435"/>
            </a:avLst>
          </a:prstGeom>
          <a:noFill/>
          <a:ln w="19050" cap="flat" cmpd="sng">
            <a:solidFill>
              <a:srgbClr val="98FAFC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98FAFC">
                <a:alpha val="41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220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Memory</a:t>
            </a:r>
            <a:br>
              <a:rPr lang="en-US" sz="4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Safety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679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Memory Safety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ensures memory safety without sacrificing performance by using ownership, borrowing, and lifetimes.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1049"/>
            <a:ext cx="3560496" cy="23253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70" y="2042759"/>
            <a:ext cx="3420341" cy="2493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Memory Safety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ensures memory safety without sacrificing performance, which is crucial for embedded systems where memory management errors can lead to system crashes or vulnerabilities.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28603"/>
            <a:ext cx="8206956" cy="25302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pPr marL="0" indent="0"/>
            <a:r>
              <a:rPr lang="en-US" sz="1000" dirty="0" smtClean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 smtClean="0">
                <a:solidFill>
                  <a:srgbClr val="795E26"/>
                </a:solidFill>
                <a:latin typeface="Monaco" panose="020B0500000000000000" pitchFamily="34" charset="0"/>
              </a:rPr>
              <a:t>main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() {</a:t>
            </a:r>
          </a:p>
          <a:p>
            <a:pPr marL="0" indent="0"/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/>
            </a:r>
            <a:b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</a:b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 smtClean="0">
                <a:solidFill>
                  <a:srgbClr val="0000FF"/>
                </a:solidFill>
                <a:latin typeface="Monaco" panose="020B0500000000000000" pitchFamily="34" charset="0"/>
              </a:rPr>
              <a:t>let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 smtClean="0">
                <a:solidFill>
                  <a:srgbClr val="0000FF"/>
                </a:solidFill>
                <a:latin typeface="Monaco" panose="020B0500000000000000" pitchFamily="34" charset="0"/>
              </a:rPr>
              <a:t>mut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 smtClean="0">
                <a:solidFill>
                  <a:srgbClr val="001080"/>
                </a:solidFill>
                <a:latin typeface="Monaco" panose="020B0500000000000000" pitchFamily="34" charset="0"/>
              </a:rPr>
              <a:t>data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[</a:t>
            </a:r>
            <a:r>
              <a:rPr lang="en-US" sz="1000" dirty="0" smtClean="0">
                <a:solidFill>
                  <a:srgbClr val="098658"/>
                </a:solidFill>
                <a:latin typeface="Monaco" panose="020B0500000000000000" pitchFamily="34" charset="0"/>
              </a:rPr>
              <a:t>0</a:t>
            </a:r>
            <a:r>
              <a:rPr lang="en-US" sz="1000" dirty="0" smtClean="0">
                <a:solidFill>
                  <a:srgbClr val="267F99"/>
                </a:solidFill>
                <a:latin typeface="Monaco" panose="020B0500000000000000" pitchFamily="34" charset="0"/>
              </a:rPr>
              <a:t>u8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; </a:t>
            </a:r>
            <a:r>
              <a:rPr lang="en-US" sz="1000" dirty="0" smtClean="0">
                <a:solidFill>
                  <a:srgbClr val="098658"/>
                </a:solidFill>
                <a:latin typeface="Monaco" panose="020B0500000000000000" pitchFamily="34" charset="0"/>
              </a:rPr>
              <a:t>10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];   </a:t>
            </a:r>
            <a:r>
              <a:rPr lang="en-US" sz="1000" dirty="0" smtClean="0">
                <a:solidFill>
                  <a:srgbClr val="008000"/>
                </a:solidFill>
                <a:latin typeface="Monaco" panose="020B0500000000000000" pitchFamily="34" charset="0"/>
              </a:rPr>
              <a:t>// Initialize an array with 10 elements</a:t>
            </a:r>
            <a:endParaRPr lang="en-US" sz="1000" dirty="0" smtClean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 smtClean="0">
                <a:solidFill>
                  <a:srgbClr val="001080"/>
                </a:solidFill>
                <a:latin typeface="Monaco" panose="020B0500000000000000" pitchFamily="34" charset="0"/>
              </a:rPr>
              <a:t>data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[</a:t>
            </a:r>
            <a:r>
              <a:rPr lang="en-US" sz="1000" dirty="0" smtClean="0">
                <a:solidFill>
                  <a:srgbClr val="098658"/>
                </a:solidFill>
                <a:latin typeface="Monaco" panose="020B0500000000000000" pitchFamily="34" charset="0"/>
              </a:rPr>
              <a:t>15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] </a:t>
            </a:r>
            <a:r>
              <a:rPr lang="en-US" sz="1000" dirty="0" smtClean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 smtClean="0">
                <a:solidFill>
                  <a:srgbClr val="098658"/>
                </a:solidFill>
                <a:latin typeface="Monaco" panose="020B0500000000000000" pitchFamily="34" charset="0"/>
              </a:rPr>
              <a:t>42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;              </a:t>
            </a:r>
            <a:r>
              <a:rPr lang="en-US" sz="1000" dirty="0" smtClean="0">
                <a:solidFill>
                  <a:srgbClr val="008000"/>
                </a:solidFill>
                <a:latin typeface="Monaco" panose="020B0500000000000000" pitchFamily="34" charset="0"/>
              </a:rPr>
              <a:t>// This will cause a compile-time error due to array bounds checking</a:t>
            </a:r>
            <a:endParaRPr lang="en-US" sz="1000" dirty="0" smtClean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50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Concurrency and Asynchronous Programming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Concurrency </a:t>
            </a:r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and Asynchronous Programming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Rust provides built-in support for concurrency with features like threads, message passing, and the `async/await` syntax for asynchronous programming</a:t>
            </a: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5442"/>
            <a:ext cx="4299469" cy="21834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22" y="2330378"/>
            <a:ext cx="3852340" cy="21985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831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6"/>
          <p:cNvGrpSpPr/>
          <p:nvPr/>
        </p:nvGrpSpPr>
        <p:grpSpPr>
          <a:xfrm rot="5400000">
            <a:off x="6793563" y="-1154209"/>
            <a:ext cx="959680" cy="3741186"/>
            <a:chOff x="7557897" y="2608992"/>
            <a:chExt cx="429195" cy="1673160"/>
          </a:xfrm>
        </p:grpSpPr>
        <p:sp>
          <p:nvSpPr>
            <p:cNvPr id="371" name="Google Shape;371;p36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6"/>
          <p:cNvSpPr txBox="1">
            <a:spLocks noGrp="1"/>
          </p:cNvSpPr>
          <p:nvPr>
            <p:ph type="title" idx="6"/>
          </p:nvPr>
        </p:nvSpPr>
        <p:spPr>
          <a:xfrm>
            <a:off x="457200" y="539500"/>
            <a:ext cx="468047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Concurrency and Asynchronous Programming</a:t>
            </a:r>
            <a:endParaRPr sz="2000" i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457200" y="1326630"/>
            <a:ext cx="8206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Rust provides built-in support for concurrency and asynchronous programming, allowing developers to take advantage of multicore processors and handle asynchronous events efficiently in embedded systems.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28603"/>
            <a:ext cx="8206956" cy="25302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000" dirty="0" smtClean="0">
                <a:solidFill>
                  <a:srgbClr val="0000FF"/>
                </a:solidFill>
                <a:latin typeface="Monaco" panose="020B0500000000000000" pitchFamily="34" charset="0"/>
              </a:rPr>
              <a:t>use</a:t>
            </a:r>
            <a:r>
              <a:rPr lang="en-US" sz="1000" dirty="0" smtClean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::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thread;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/>
            </a:r>
            <a:b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</a:b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fn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main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 {</a:t>
            </a:r>
          </a:p>
          <a:p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00FF"/>
                </a:solidFill>
                <a:latin typeface="Monaco" panose="020B0500000000000000" pitchFamily="34" charset="0"/>
              </a:rPr>
              <a:t>let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handle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=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</a:t>
            </a:r>
            <a:r>
              <a:rPr lang="en-US" sz="1000" dirty="0">
                <a:solidFill>
                  <a:srgbClr val="267F99"/>
                </a:solidFill>
                <a:latin typeface="Monaco" panose="020B0500000000000000" pitchFamily="34" charset="0"/>
              </a:rPr>
              <a:t>thread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::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spawn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||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 {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    </a:t>
            </a:r>
            <a:r>
              <a:rPr lang="en-US" sz="1000" dirty="0">
                <a:solidFill>
                  <a:srgbClr val="008000"/>
                </a:solidFill>
                <a:latin typeface="Monaco" panose="020B0500000000000000" pitchFamily="34" charset="0"/>
              </a:rPr>
              <a:t>// Code to be executed in a separate thread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    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println!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Monaco" panose="020B0500000000000000" pitchFamily="34" charset="0"/>
              </a:rPr>
              <a:t>"Hello from another thread!"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);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});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/>
            </a:r>
            <a:b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</a:b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8000"/>
                </a:solidFill>
                <a:latin typeface="Monaco" panose="020B0500000000000000" pitchFamily="34" charset="0"/>
              </a:rPr>
              <a:t>// Wait for the thread to finish execution</a:t>
            </a:r>
            <a:endParaRPr lang="en-US" sz="1000" dirty="0">
              <a:solidFill>
                <a:srgbClr val="3B3B3B"/>
              </a:solidFill>
              <a:latin typeface="Monaco" panose="020B0500000000000000" pitchFamily="34" charset="0"/>
            </a:endParaRP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    </a:t>
            </a:r>
            <a:r>
              <a:rPr lang="en-US" sz="1000" dirty="0">
                <a:solidFill>
                  <a:srgbClr val="001080"/>
                </a:solidFill>
                <a:latin typeface="Monaco" panose="020B0500000000000000" pitchFamily="34" charset="0"/>
              </a:rPr>
              <a:t>handle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join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latin typeface="Monaco" panose="020B0500000000000000" pitchFamily="34" charset="0"/>
              </a:rPr>
              <a:t>.</a:t>
            </a:r>
            <a:r>
              <a:rPr lang="en-US" sz="1000" dirty="0">
                <a:solidFill>
                  <a:srgbClr val="795E26"/>
                </a:solidFill>
                <a:latin typeface="Monaco" panose="020B0500000000000000" pitchFamily="34" charset="0"/>
              </a:rPr>
              <a:t>unwrap</a:t>
            </a:r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();</a:t>
            </a:r>
          </a:p>
          <a:p>
            <a:pPr marL="0" indent="0"/>
            <a:r>
              <a:rPr lang="en-US" sz="1000" dirty="0">
                <a:solidFill>
                  <a:srgbClr val="3B3B3B"/>
                </a:solidFill>
                <a:latin typeface="Monaco" panose="020B0500000000000000" pitchFamily="34" charset="0"/>
              </a:rPr>
              <a:t>}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27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/>
          <p:nvPr/>
        </p:nvSpPr>
        <p:spPr>
          <a:xfrm>
            <a:off x="6366850" y="0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8"/>
          <p:cNvSpPr/>
          <p:nvPr/>
        </p:nvSpPr>
        <p:spPr>
          <a:xfrm rot="10800000">
            <a:off x="-1465862" y="161225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Zero-cost Abstractions</a:t>
            </a:r>
            <a:endParaRPr sz="4000"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393845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DBD23-68D8-EAD4-A791-9D9BFC9B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85" y="136928"/>
            <a:ext cx="568708" cy="510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43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543</Words>
  <Application>Microsoft Office PowerPoint</Application>
  <PresentationFormat>On-screen Show (16:9)</PresentationFormat>
  <Paragraphs>128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DM Sans</vt:lpstr>
      <vt:lpstr>Roboto Condensed Light</vt:lpstr>
      <vt:lpstr>Bebas Neue</vt:lpstr>
      <vt:lpstr>Monaco</vt:lpstr>
      <vt:lpstr>Arial</vt:lpstr>
      <vt:lpstr>Oswald</vt:lpstr>
      <vt:lpstr>B Zar</vt:lpstr>
      <vt:lpstr>Noto Sans</vt:lpstr>
      <vt:lpstr>Calibri Light</vt:lpstr>
      <vt:lpstr>Calibri</vt:lpstr>
      <vt:lpstr>Technology Project Proposal Minitheme by Slidesgo</vt:lpstr>
      <vt:lpstr>PowerPoint Presentation</vt:lpstr>
      <vt:lpstr>Contents of This Presentation</vt:lpstr>
      <vt:lpstr>Memory Safety</vt:lpstr>
      <vt:lpstr>Memory Safety</vt:lpstr>
      <vt:lpstr>Memory Safety</vt:lpstr>
      <vt:lpstr>Concurrency and Asynchronous Programming</vt:lpstr>
      <vt:lpstr>Concurrency and Asynchronous Programming</vt:lpstr>
      <vt:lpstr>Concurrency and Asynchronous Programming</vt:lpstr>
      <vt:lpstr>Zero-cost Abstractions</vt:lpstr>
      <vt:lpstr>Zero-cost Abstractions</vt:lpstr>
      <vt:lpstr>Zero-cost Abstractions</vt:lpstr>
      <vt:lpstr>Static Typing</vt:lpstr>
      <vt:lpstr>Static Typing</vt:lpstr>
      <vt:lpstr>Static Typing</vt:lpstr>
      <vt:lpstr>Minimal Runtime</vt:lpstr>
      <vt:lpstr>Minimal Runtime</vt:lpstr>
      <vt:lpstr>Minimal Runtime</vt:lpstr>
      <vt:lpstr>Cargo Package Manager</vt:lpstr>
      <vt:lpstr>Cargo Package Manager</vt:lpstr>
      <vt:lpstr>Cargo Package Manager</vt:lpstr>
      <vt:lpstr>Integration with C</vt:lpstr>
      <vt:lpstr>Integration with C</vt:lpstr>
      <vt:lpstr>Integration with C</vt:lpstr>
      <vt:lpstr>Unsafe Code</vt:lpstr>
      <vt:lpstr>Unsafe Code</vt:lpstr>
      <vt:lpstr>Unsafe Code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PROJECT PROPOSAL MINITHEME</dc:title>
  <cp:lastModifiedBy>LogicCavalier</cp:lastModifiedBy>
  <cp:revision>33</cp:revision>
  <dcterms:modified xsi:type="dcterms:W3CDTF">2024-04-14T19:44:03Z</dcterms:modified>
</cp:coreProperties>
</file>